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4"/>
  </p:sldMasterIdLst>
  <p:notesMasterIdLst>
    <p:notesMasterId r:id="rId36"/>
  </p:notesMasterIdLst>
  <p:sldIdLst>
    <p:sldId id="259" r:id="rId5"/>
    <p:sldId id="262" r:id="rId6"/>
    <p:sldId id="265" r:id="rId7"/>
    <p:sldId id="268" r:id="rId8"/>
    <p:sldId id="271" r:id="rId9"/>
    <p:sldId id="274" r:id="rId10"/>
    <p:sldId id="277" r:id="rId11"/>
    <p:sldId id="280" r:id="rId12"/>
    <p:sldId id="283" r:id="rId13"/>
    <p:sldId id="286" r:id="rId14"/>
    <p:sldId id="289" r:id="rId15"/>
    <p:sldId id="292" r:id="rId16"/>
    <p:sldId id="295" r:id="rId17"/>
    <p:sldId id="298" r:id="rId18"/>
    <p:sldId id="301" r:id="rId19"/>
    <p:sldId id="304" r:id="rId20"/>
    <p:sldId id="307" r:id="rId21"/>
    <p:sldId id="310" r:id="rId22"/>
    <p:sldId id="313" r:id="rId23"/>
    <p:sldId id="316" r:id="rId24"/>
    <p:sldId id="325" r:id="rId25"/>
    <p:sldId id="328" r:id="rId26"/>
    <p:sldId id="331" r:id="rId27"/>
    <p:sldId id="334" r:id="rId28"/>
    <p:sldId id="337" r:id="rId29"/>
    <p:sldId id="340" r:id="rId30"/>
    <p:sldId id="343" r:id="rId31"/>
    <p:sldId id="346" r:id="rId32"/>
    <p:sldId id="349" r:id="rId33"/>
    <p:sldId id="352" r:id="rId34"/>
    <p:sldId id="355" r:id="rId35"/>
  </p:sldIdLst>
  <p:sldSz cx="9906000" cy="6858000" type="A4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00"/>
    <p:restoredTop sz="0"/>
  </p:normalViewPr>
  <p:slideViewPr>
    <p:cSldViewPr>
      <p:cViewPr varScale="1">
        <p:scale>
          <a:sx n="119" d="100"/>
          <a:sy n="119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년도</a:t>
            </a:r>
            <a:r>
              <a:rPr lang="en-US" altLang="ko-KR"/>
              <a:t>, </a:t>
            </a:r>
            <a:r>
              <a:rPr lang="ko-KR" altLang="en-US"/>
              <a:t>월 변경해주세요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0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B2B7A587-28D0-4695-AF8C-DE0E29604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8244835-1615-46DE-BBC8-FDA22C767CCD}"/>
              </a:ext>
            </a:extLst>
          </p:cNvPr>
          <p:cNvSpPr/>
          <p:nvPr/>
        </p:nvSpPr>
        <p:spPr>
          <a:xfrm>
            <a:off x="7355187" y="289371"/>
            <a:ext cx="2197796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b="1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lang="ko-KR" altLang="en-US" sz="900" b="1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4FC58C1-DB65-4D9C-A0ED-5C10E5C6C902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97C9D01-1054-4C4E-8CC3-677B8A49CDED}"/>
              </a:ext>
            </a:extLst>
          </p:cNvPr>
          <p:cNvSpPr/>
          <p:nvPr userDrawn="1"/>
        </p:nvSpPr>
        <p:spPr>
          <a:xfrm>
            <a:off x="638786" y="6364600"/>
            <a:ext cx="2516073" cy="238527"/>
          </a:xfrm>
          <a:prstGeom prst="rect">
            <a:avLst/>
          </a:prstGeom>
        </p:spPr>
        <p:txBody>
          <a:bodyPr wrap="none" l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Bef>
                <a:spcPts val="200"/>
              </a:spcBef>
            </a:pPr>
            <a:r>
              <a:rPr lang="en-US" altLang="ko-KR" sz="9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ⓒ SOFTCAMP Co., LTD. All rights reserved.</a:t>
            </a:r>
          </a:p>
        </p:txBody>
      </p: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/>
              <a:t>표준제안서 </a:t>
            </a:r>
            <a:br>
              <a:rPr lang="en-US" altLang="ko-KR"/>
            </a:br>
            <a:r>
              <a:rPr lang="ko-KR" altLang="en-US"/>
              <a:t>텍스트 입력</a:t>
            </a:r>
          </a:p>
        </p:txBody>
      </p:sp>
      <p:pic>
        <p:nvPicPr>
          <p:cNvPr id="21" name="그림 20" descr="그리기이(가) 표시된 사진&#10;&#10;자동 생성된 설명">
            <a:extLst>
              <a:ext uri="{FF2B5EF4-FFF2-40B4-BE49-F238E27FC236}">
                <a16:creationId xmlns:a16="http://schemas.microsoft.com/office/drawing/2014/main" id="{6C4E8AE2-A1FD-4BDB-A30B-5E8196832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9" y="5601823"/>
            <a:ext cx="1767366" cy="267384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1" kern="120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rPr>
              <a:t>November</a:t>
            </a:r>
            <a:r>
              <a:rPr lang="en-US" altLang="ko-KR" sz="1200" b="1">
                <a:latin typeface="Arial" panose="020B0604020202020204" pitchFamily="34" charset="0"/>
                <a:ea typeface="맑은 고딕" panose="020B0503020000020004" pitchFamily="50" charset="-127"/>
              </a:rPr>
              <a:t>. 2021 </a:t>
            </a:r>
          </a:p>
        </p:txBody>
      </p:sp>
    </p:spTree>
    <p:extLst>
      <p:ext uri="{BB962C8B-B14F-4D97-AF65-F5344CB8AC3E}">
        <p14:creationId xmlns:p14="http://schemas.microsoft.com/office/powerpoint/2010/main" val="17314286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A6F1BBBE-70C3-40FB-B254-67B2FBBB73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0513BC9-DBC9-4283-AF25-76BF199FB243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3DD70DDA-0829-4894-9448-68647F94972F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액자 48">
              <a:extLst>
                <a:ext uri="{FF2B5EF4-FFF2-40B4-BE49-F238E27FC236}">
                  <a16:creationId xmlns:a16="http://schemas.microsoft.com/office/drawing/2014/main" id="{BDFEFA34-9278-4C03-9407-9C82FB24B8B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ECFBFA4-B9B3-4E3C-B274-6D50FC23DF6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6317B76E-8384-4AA5-BA2C-38EF7F0CE178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액자 48">
              <a:extLst>
                <a:ext uri="{FF2B5EF4-FFF2-40B4-BE49-F238E27FC236}">
                  <a16:creationId xmlns:a16="http://schemas.microsoft.com/office/drawing/2014/main" id="{C94143DF-B46C-4CD0-BC8D-754FF1D64A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4" name="표 2">
            <a:extLst>
              <a:ext uri="{FF2B5EF4-FFF2-40B4-BE49-F238E27FC236}">
                <a16:creationId xmlns:a16="http://schemas.microsoft.com/office/drawing/2014/main" id="{6F9F7764-E182-4C2F-B6E1-F46A3C943CB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3120576"/>
              </p:ext>
            </p:extLst>
          </p:nvPr>
        </p:nvGraphicFramePr>
        <p:xfrm>
          <a:off x="622775" y="1930906"/>
          <a:ext cx="8609716" cy="432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429">
                  <a:extLst>
                    <a:ext uri="{9D8B030D-6E8A-4147-A177-3AD203B41FA5}">
                      <a16:colId xmlns:a16="http://schemas.microsoft.com/office/drawing/2014/main" val="1285651773"/>
                    </a:ext>
                  </a:extLst>
                </a:gridCol>
                <a:gridCol w="2152429">
                  <a:extLst>
                    <a:ext uri="{9D8B030D-6E8A-4147-A177-3AD203B41FA5}">
                      <a16:colId xmlns:a16="http://schemas.microsoft.com/office/drawing/2014/main" val="851584435"/>
                    </a:ext>
                  </a:extLst>
                </a:gridCol>
                <a:gridCol w="2152429">
                  <a:extLst>
                    <a:ext uri="{9D8B030D-6E8A-4147-A177-3AD203B41FA5}">
                      <a16:colId xmlns:a16="http://schemas.microsoft.com/office/drawing/2014/main" val="4117047455"/>
                    </a:ext>
                  </a:extLst>
                </a:gridCol>
                <a:gridCol w="2152429">
                  <a:extLst>
                    <a:ext uri="{9D8B030D-6E8A-4147-A177-3AD203B41FA5}">
                      <a16:colId xmlns:a16="http://schemas.microsoft.com/office/drawing/2014/main" val="1660693357"/>
                    </a:ext>
                  </a:extLst>
                </a:gridCol>
              </a:tblGrid>
              <a:tr h="465707">
                <a:tc>
                  <a:txBody>
                    <a:bodyPr/>
                    <a:lstStyle/>
                    <a:p>
                      <a:pPr algn="ctr" eaLnBrk="1" latinLnBrk="1" hangingPunct="1"/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71465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579542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3789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56995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28857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456603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27393"/>
                  </a:ext>
                </a:extLst>
              </a:tr>
              <a:tr h="551910"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86171"/>
                  </a:ext>
                </a:extLst>
              </a:tr>
            </a:tbl>
          </a:graphicData>
        </a:graphic>
      </p:graphicFrame>
      <p:grpSp>
        <p:nvGrpSpPr>
          <p:cNvPr id="15" name="그룹 14">
            <a:extLst>
              <a:ext uri="{FF2B5EF4-FFF2-40B4-BE49-F238E27FC236}">
                <a16:creationId xmlns:a16="http://schemas.microsoft.com/office/drawing/2014/main" id="{73D9F518-D4AA-4E98-9328-52E4C73154DE}"/>
              </a:ext>
            </a:extLst>
          </p:cNvPr>
          <p:cNvGrpSpPr/>
          <p:nvPr userDrawn="1"/>
        </p:nvGrpSpPr>
        <p:grpSpPr>
          <a:xfrm>
            <a:off x="1567349" y="1730796"/>
            <a:ext cx="284650" cy="247905"/>
            <a:chOff x="659045" y="1610698"/>
            <a:chExt cx="284650" cy="247905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D587C23-01B1-4087-98D7-1044D7971B61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7B3F081-0949-401C-B6C5-34490CF957B2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ko-KR" altLang="en-US" sz="1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5E96030-1579-4D2D-8937-8C4F3FC20CC9}"/>
              </a:ext>
            </a:extLst>
          </p:cNvPr>
          <p:cNvGrpSpPr/>
          <p:nvPr userDrawn="1"/>
        </p:nvGrpSpPr>
        <p:grpSpPr>
          <a:xfrm>
            <a:off x="3723793" y="1730796"/>
            <a:ext cx="284650" cy="247905"/>
            <a:chOff x="659045" y="1610698"/>
            <a:chExt cx="284650" cy="247905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470196F-DFF5-48AB-8B09-F1F64B7BC632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7C04A317-61E6-46AC-BC90-261A46D41886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82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ko-KR" altLang="en-US" sz="14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62B3C78-F9D8-4900-8628-9FA31CCAA93F}"/>
              </a:ext>
            </a:extLst>
          </p:cNvPr>
          <p:cNvGrpSpPr/>
          <p:nvPr userDrawn="1"/>
        </p:nvGrpSpPr>
        <p:grpSpPr>
          <a:xfrm>
            <a:off x="5880237" y="1730796"/>
            <a:ext cx="284650" cy="247905"/>
            <a:chOff x="659045" y="1610698"/>
            <a:chExt cx="284650" cy="247905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5289AC34-D2C8-47FE-90EE-BBADFF418094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CC5D4D1-6F7A-45AE-BC0D-A25DD52E2417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E4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  <a:endParaRPr lang="ko-KR" altLang="en-US" sz="1400" b="1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6DBD557-15BE-4866-821B-986B254EFDA5}"/>
              </a:ext>
            </a:extLst>
          </p:cNvPr>
          <p:cNvGrpSpPr/>
          <p:nvPr userDrawn="1"/>
        </p:nvGrpSpPr>
        <p:grpSpPr>
          <a:xfrm>
            <a:off x="8036681" y="1730796"/>
            <a:ext cx="284650" cy="247905"/>
            <a:chOff x="659045" y="1610698"/>
            <a:chExt cx="284650" cy="247905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0C94367-0F00-4A7F-AE6F-3A146E96F9E6}"/>
                </a:ext>
              </a:extLst>
            </p:cNvPr>
            <p:cNvSpPr/>
            <p:nvPr/>
          </p:nvSpPr>
          <p:spPr>
            <a:xfrm>
              <a:off x="701209" y="1610698"/>
              <a:ext cx="242486" cy="24248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b="1">
                <a:solidFill>
                  <a:schemeClr val="accent4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84AFF0D-66DC-4F1D-B7D2-B801CFEC3CD3}"/>
                </a:ext>
              </a:extLst>
            </p:cNvPr>
            <p:cNvSpPr/>
            <p:nvPr/>
          </p:nvSpPr>
          <p:spPr>
            <a:xfrm>
              <a:off x="659045" y="1616117"/>
              <a:ext cx="242486" cy="2424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327E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4</a:t>
              </a:r>
              <a:endParaRPr lang="ko-KR" altLang="en-US" sz="1400" b="1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014B4889-24CB-40D5-AFCE-576EDDFE0819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C77F66A0-F73C-46AF-93AE-66A636CBB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E5FDB5F-FCF0-4826-B279-EAA1615B0323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sp>
        <p:nvSpPr>
          <p:cNvPr id="30" name="자유형 8">
            <a:extLst>
              <a:ext uri="{FF2B5EF4-FFF2-40B4-BE49-F238E27FC236}">
                <a16:creationId xmlns:a16="http://schemas.microsoft.com/office/drawing/2014/main" id="{F94852B9-2D4B-4BB4-92F4-75B661C40D85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89F57322-A76C-4697-8FE6-13A391CC5C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A384E17-8862-4A75-A2A9-C13EAA26AA5E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78297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err="1">
                  <a:solidFill>
                    <a:schemeClr val="accent1"/>
                  </a:solidFill>
                  <a:uLnTx/>
                  <a:uFillTx/>
                  <a:latin typeface="+mn-ea"/>
                </a:rPr>
                <a:t>중요텍스트 입력</a:t>
              </a:r>
              <a:endParaRPr lang="en-US" altLang="ko-KR" sz="1200" spc="-100">
                <a:solidFill>
                  <a:schemeClr val="accent1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 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 </a:t>
              </a:r>
              <a:r>
                <a:rPr lang="ko-KR" altLang="en-US" sz="1200" b="1" spc="-100" err="1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중요텍스트 입력</a:t>
              </a:r>
              <a:endParaRPr lang="en-US" altLang="ko-KR" sz="1200" spc="-10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 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>
                  <a:latin typeface="+mn-ea"/>
                </a:rPr>
                <a:t>텍스트를 입력하세요</a:t>
              </a:r>
              <a:endParaRPr lang="en-US" altLang="ko-KR" sz="1200" spc="-10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82902A7-FAD8-4D1C-9E5A-3A406C533E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4D5EC0C-5219-4ED6-BE8F-080EDC8519E5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>
                        <a:lumMod val="50000"/>
                      </a:schemeClr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en-US" altLang="ko-KR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ko-KR" altLang="en-US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2">
                        <a:lumMod val="75000"/>
                      </a:schemeClr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en-US" altLang="ko-KR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ko-KR" altLang="en-US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3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en-US" altLang="ko-KR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anose="05000000000000000000" pitchFamily="2" charset="2"/>
                </a:rPr>
                <a:t>텍스트를 입력하세요</a:t>
              </a:r>
              <a:endParaRPr kumimoji="1" lang="ko-KR" altLang="en-US" sz="11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EBD23967-93B2-4D12-A6B4-D607C98F57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E015FF0-1F29-42EF-B7F7-BDAF38E16D3A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4"/>
            </a:solidFill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3"/>
            </a:solidFill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3"/>
            </a:solidFill>
            <a:rou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lang="en-US" altLang="ko-KR" sz="1200">
                <a:solidFill>
                  <a:schemeClr val="accent1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>
                <a:solidFill>
                  <a:schemeClr val="accent1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1"/>
              </a:solidFill>
              <a:rou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ko-KR" altLang="en-US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/>
            <p:nvPr/>
          </p:nvGrpSpPr>
          <p:grpSpPr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/>
              <p:nvPr/>
            </p:nvGrpSpPr>
            <p:grpSpPr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 flipH="1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/>
          <p:nvPr userDrawn="1"/>
        </p:nvGrpSpPr>
        <p:grpSpPr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accent3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>
                <a:solidFill>
                  <a:schemeClr val="accent3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/>
          <p:nvPr userDrawn="1"/>
        </p:nvGrpSpPr>
        <p:grpSpPr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/>
          <p:nvPr userDrawn="1"/>
        </p:nvGrpSpPr>
        <p:grpSpPr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/>
          <p:nvPr userDrawn="1"/>
        </p:nvGrpSpPr>
        <p:grpSpPr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>
                  <a:latin typeface="+mn-ea"/>
                </a:rPr>
                <a:t>텍스트를 입력하세요 </a:t>
              </a:r>
              <a:endParaRPr kumimoji="0" lang="en-US" altLang="ko-KR" sz="900" spc="-10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59B0CA17-91AB-4060-8EAB-A8E09EF4F7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3DB746-64CD-44B1-B4EB-25E83656D90C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텍스트를 입력하세요</a:t>
            </a:r>
            <a:endParaRPr kumimoji="1" lang="en-US" altLang="ko-KR" sz="900" spc="-7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DC76AF2E-9398-4F70-9E9C-9366D62993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FE060E2-4FD3-471F-A243-7147B6AA98D2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/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6" h="4026089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/>
            <p:nvPr/>
          </p:nvGrpSpPr>
          <p:grpSpPr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latinLnBrk="1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 flipH="1"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 flipH="1"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H="1"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H="1"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9B48ED5-522D-4257-B4AC-BE4E66B391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46A64BD-FB7B-429F-9DDC-3CD4F90022C4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defPPr>
              <a:defRPr lang="ko-KR"/>
            </a:defPPr>
            <a:lvl1pPr marL="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0" latinLnBrk="1" hangingPunct="0"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6pPr>
            <a:lvl7pPr marL="29718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7pPr>
            <a:lvl8pPr marL="34290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8pPr>
            <a:lvl9pPr marL="3886200" indent="-228600" algn="ctr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rgbClr val="0D0D0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ko-KR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ko-KR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ko-KR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ko-KR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ko-KR" altLang="en-US" sz="1400" b="1" kern="1200" spc="-15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ko-KR" altLang="en-US" sz="1200" kern="0" spc="-10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10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10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endCxn id="12" idx="2"/>
          </p:cNvCxnSpPr>
          <p:nvPr userDrawn="1"/>
        </p:nvCxnSpPr>
        <p:spPr>
          <a:xfrm flipH="1"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H="1"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/>
            <p:nvPr/>
          </p:nvCxnSpPr>
          <p:spPr>
            <a:xfrm flipH="1"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/>
            <p:nvPr/>
          </p:nvCxnSpPr>
          <p:spPr>
            <a:xfrm flipH="1"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파이썬</a:t>
            </a: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파이썬</a:t>
            </a: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 분석을 통한 </a:t>
            </a:r>
            <a:r>
              <a:rPr lang="en-US" altLang="ko-KR" sz="90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</a:ln>
        </p:spPr>
        <p:txBody>
          <a:bodyPr lIns="0" r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ct val="0"/>
              </a:spcBef>
            </a:pPr>
            <a:r>
              <a:rPr lang="ko-KR" altLang="en-US" sz="90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9F17C7F-D195-46FA-B760-E16F57365F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43EB18E-D7A3-46EF-A60F-194D894EDBB3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 panose="020B0604020202020204" pitchFamily="34" charset="0"/>
                <a:ea typeface="맑은 고딕" panose="020F0302020204030204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200" kern="0" spc="-10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23774A9-02A8-4D67-BB9F-B0D2A2B177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79417E7-83AB-4A2B-8C60-97B66C0CF220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 연속성 보장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간단한 재택 근무 환경 설정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사회적 이슈 영향으로 인한 외부 비대면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대상자 선정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준비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관리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용이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및 안내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준비 현황 확인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현황 확인 및 근무 내용 모니터링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화면에  스크린 마킹을 표시해 정보유출방지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암호화 통신을 통한 네트워크 보안 유지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업무용 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와 사용자 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 무분별한 접속 차단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Gateway Sever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설치 및 방화벽 설정으로 서버 준비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재택근무 포탈 및 환경설정 프로그램 제공을 통한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algn="l" defTabSz="914400">
              <a:lnSpc>
                <a:spcPct val="120000"/>
              </a:lnSpc>
              <a:buClr>
                <a:srgbClr val="1978E4"/>
              </a:buClr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환경 구축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별도의 프로그램 설치 없이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웹 브라우저로 원격 접속 업무 진행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1D147476-2315-465A-AED9-5584B4DF2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249360D-D817-47BC-8132-05FBDE94DE96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821923"/>
            <a:ext cx="9906000" cy="1483629"/>
          </a:xfrm>
          <a:prstGeom prst="rect">
            <a:avLst/>
          </a:prstGeo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  <a:ea typeface="+mn-ea"/>
              </a:rPr>
              <a:t>텍스트를 입력하세요</a:t>
            </a:r>
            <a:endParaRPr kumimoji="0" lang="en-US" altLang="ko-KR" sz="900" spc="-10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>
                <a:latin typeface="+mn-ea"/>
              </a:rPr>
              <a:t>텍스트를 입력하세요 </a:t>
            </a:r>
            <a:endParaRPr kumimoji="0" lang="en-US" altLang="ko-KR" sz="900" spc="-10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ko-KR" altLang="en-US" err="1"/>
                <a:t>ㅍ</a:t>
              </a:r>
              <a:endParaRPr lang="ko-KR" altLang="en-US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5146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9718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4290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886200" indent="-228600" algn="l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18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6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6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/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20296E1B-2082-4910-B6B2-6656535976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D114592-59DA-4C29-893E-3AFBB37BEBB5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b="1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1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b="1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스타일을 편집하려면 클릭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>
            <a:fillRect/>
          </a:stretch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507747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200" b="1" kern="1200" spc="-15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119939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/>
          <p:nvPr userDrawn="1"/>
        </p:nvCxnSpPr>
        <p:spPr>
          <a:xfrm>
            <a:off x="355600" y="935123"/>
            <a:ext cx="91884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F4B904-EB1D-468C-967B-433D2339B16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5022" y="1162603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600" b="0" kern="0" spc="-10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4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4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2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3">
                  <a:lumMod val="75000"/>
                </a:schemeClr>
              </a:buClr>
              <a:buFont typeface="Calibri" panose="020F0502020204030204" pitchFamily="34" charset="0"/>
              <a:buChar char="‒"/>
              <a:defRPr sz="12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2F4046-A232-4869-99FA-D3C460FD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24" name="그림 23" descr="그리기이(가) 표시된 사진&#10;&#10;자동 생성된 설명">
            <a:extLst>
              <a:ext uri="{FF2B5EF4-FFF2-40B4-BE49-F238E27FC236}">
                <a16:creationId xmlns:a16="http://schemas.microsoft.com/office/drawing/2014/main" id="{5A51A0ED-5F45-442C-8A9C-25D9C20F49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58" y="5479478"/>
            <a:ext cx="1705284" cy="257992"/>
          </a:xfrm>
          <a:prstGeom prst="rect">
            <a:avLst/>
          </a:prstGeom>
        </p:spPr>
      </p:pic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ACCABFE7-E4AE-4BBE-A660-BED80AE7D6EA}"/>
              </a:ext>
            </a:extLst>
          </p:cNvPr>
          <p:cNvSpPr txBox="1"/>
          <p:nvPr/>
        </p:nvSpPr>
        <p:spPr>
          <a:xfrm>
            <a:off x="0" y="5811792"/>
            <a:ext cx="9906000" cy="3349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ko-KR" altLang="en-US" sz="900" b="1" spc="0" baseline="0" dirty="0">
                <a:solidFill>
                  <a:schemeClr val="bg1"/>
                </a:solidFill>
                <a:cs typeface="Arial" panose="020B0604020202020204" pitchFamily="34" charset="0"/>
              </a:rPr>
              <a:t>소프트캠프㈜ </a:t>
            </a:r>
            <a:r>
              <a:rPr lang="ko-KR" altLang="en-US" sz="900" kern="0" spc="-30" baseline="0" dirty="0">
                <a:solidFill>
                  <a:schemeClr val="bg1"/>
                </a:solidFill>
                <a:cs typeface="+mn-cs"/>
              </a:rPr>
              <a:t>경기 과천시 과천대로</a:t>
            </a:r>
            <a:r>
              <a:rPr lang="en-US" altLang="ko-KR" sz="900" kern="0" spc="-30" baseline="0" dirty="0">
                <a:solidFill>
                  <a:schemeClr val="bg1"/>
                </a:solidFill>
                <a:cs typeface="+mn-cs"/>
              </a:rPr>
              <a:t>7</a:t>
            </a:r>
            <a:r>
              <a:rPr lang="ko-KR" altLang="en-US" sz="900" kern="0" spc="-30" baseline="0" dirty="0">
                <a:solidFill>
                  <a:schemeClr val="bg1"/>
                </a:solidFill>
                <a:cs typeface="+mn-cs"/>
              </a:rPr>
              <a:t>나길 </a:t>
            </a:r>
            <a:r>
              <a:rPr lang="en-US" altLang="ko-KR" sz="900" kern="0" spc="-30" baseline="0" dirty="0">
                <a:solidFill>
                  <a:schemeClr val="bg1"/>
                </a:solidFill>
                <a:cs typeface="+mn-cs"/>
              </a:rPr>
              <a:t>9(</a:t>
            </a:r>
            <a:r>
              <a:rPr lang="ko-KR" altLang="en-US" sz="900" kern="0" spc="-30" baseline="0" dirty="0">
                <a:solidFill>
                  <a:schemeClr val="bg1"/>
                </a:solidFill>
                <a:cs typeface="+mn-cs"/>
              </a:rPr>
              <a:t>갈현동</a:t>
            </a:r>
            <a:r>
              <a:rPr lang="en-US" altLang="ko-KR" sz="900" kern="0" spc="-30" baseline="0" dirty="0">
                <a:solidFill>
                  <a:schemeClr val="bg1"/>
                </a:solidFill>
                <a:cs typeface="+mn-cs"/>
              </a:rPr>
              <a:t>), DX</a:t>
            </a:r>
            <a:r>
              <a:rPr lang="ko-KR" altLang="en-US" sz="900" kern="0" spc="-30" baseline="0" dirty="0">
                <a:solidFill>
                  <a:schemeClr val="bg1"/>
                </a:solidFill>
                <a:cs typeface="+mn-cs"/>
              </a:rPr>
              <a:t>타워 </a:t>
            </a:r>
            <a:r>
              <a:rPr lang="en-US" altLang="ko-KR" sz="900" kern="0" spc="-30" baseline="0" dirty="0">
                <a:solidFill>
                  <a:schemeClr val="bg1"/>
                </a:solidFill>
                <a:cs typeface="+mn-cs"/>
              </a:rPr>
              <a:t>3-5</a:t>
            </a:r>
            <a:r>
              <a:rPr lang="ko-KR" altLang="en-US" sz="900" kern="0" spc="-30" baseline="0">
                <a:solidFill>
                  <a:schemeClr val="bg1"/>
                </a:solidFill>
                <a:cs typeface="+mn-cs"/>
              </a:rPr>
              <a:t>층</a:t>
            </a:r>
            <a:endParaRPr lang="en-US" altLang="ko-KR" sz="900" kern="0" spc="-30" baseline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DC3B581-EDED-4ED6-B9A5-5B9B1299B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5"/>
          <a:stretch>
            <a:fillRect/>
          </a:stretch>
        </p:blipFill>
        <p:spPr>
          <a:xfrm>
            <a:off x="2882021" y="2580794"/>
            <a:ext cx="4141958" cy="829156"/>
          </a:xfrm>
          <a:prstGeom prst="rect">
            <a:avLst/>
          </a:prstGeom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5CB364-2A1E-4D9F-94D1-33E3D60DCF18}"/>
              </a:ext>
            </a:extLst>
          </p:cNvPr>
          <p:cNvSpPr txBox="1"/>
          <p:nvPr/>
        </p:nvSpPr>
        <p:spPr>
          <a:xfrm>
            <a:off x="794" y="3311009"/>
            <a:ext cx="990441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spcBef>
                <a:spcPts val="200"/>
              </a:spcBef>
            </a:pPr>
            <a:r>
              <a:rPr lang="en-US" altLang="ko-KR" sz="90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ⓒ SOFTCAMP Co., LTD. All rights reserved.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C5101AC-0D91-4A5B-81CF-DA430E1CF00A}"/>
              </a:ext>
            </a:extLst>
          </p:cNvPr>
          <p:cNvGrpSpPr/>
          <p:nvPr userDrawn="1"/>
        </p:nvGrpSpPr>
        <p:grpSpPr>
          <a:xfrm>
            <a:off x="7080486" y="870620"/>
            <a:ext cx="1383971" cy="273280"/>
            <a:chOff x="7080486" y="870620"/>
            <a:chExt cx="1383971" cy="273280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227F28F1-7B8D-47BA-A7EA-FC00D85B873E}"/>
                </a:ext>
              </a:extLst>
            </p:cNvPr>
            <p:cNvSpPr/>
            <p:nvPr/>
          </p:nvSpPr>
          <p:spPr>
            <a:xfrm>
              <a:off x="7080486" y="952185"/>
              <a:ext cx="1289367" cy="169142"/>
            </a:xfrm>
            <a:prstGeom prst="roundRect">
              <a:avLst>
                <a:gd name="adj" fmla="val 50000"/>
              </a:avLst>
            </a:prstGeom>
            <a:solidFill>
              <a:srgbClr val="0575F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2A669D-639B-4731-B7CA-072E35F3C20A}"/>
                </a:ext>
              </a:extLst>
            </p:cNvPr>
            <p:cNvSpPr txBox="1"/>
            <p:nvPr/>
          </p:nvSpPr>
          <p:spPr>
            <a:xfrm>
              <a:off x="7095234" y="870620"/>
              <a:ext cx="1369223" cy="27328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</a:t>
              </a:r>
              <a:r>
                <a:rPr lang="en-US" altLang="ko-KR" sz="1050" spc="3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softcamp</a:t>
              </a:r>
              <a:r>
                <a:rPr lang="en-US" altLang="ko-KR" sz="105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.co.kr</a:t>
              </a:r>
              <a:endParaRPr lang="en-US" altLang="ko-KR" sz="1050" spc="-9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6586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4CE8D04-B86D-4EB2-80C4-FD3B48D6CD7A}"/>
              </a:ext>
            </a:extLst>
          </p:cNvPr>
          <p:cNvCxnSpPr/>
          <p:nvPr userDrawn="1"/>
        </p:nvCxnSpPr>
        <p:spPr>
          <a:xfrm>
            <a:off x="3045032" y="1074643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F13C13E7-6809-4820-A272-B93B23B87A22}"/>
              </a:ext>
            </a:extLst>
          </p:cNvPr>
          <p:cNvGrpSpPr/>
          <p:nvPr userDrawn="1"/>
        </p:nvGrpSpPr>
        <p:grpSpPr>
          <a:xfrm>
            <a:off x="4536100" y="434043"/>
            <a:ext cx="3811929" cy="509924"/>
            <a:chOff x="4424786" y="316280"/>
            <a:chExt cx="3811929" cy="509924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0E940833-742D-45E3-9EBF-CA64360C6BEC}"/>
                </a:ext>
              </a:extLst>
            </p:cNvPr>
            <p:cNvCxnSpPr/>
            <p:nvPr/>
          </p:nvCxnSpPr>
          <p:spPr>
            <a:xfrm flipH="1">
              <a:off x="4424786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13C26933-EF2A-4182-8E67-55AB7B12D446}"/>
                </a:ext>
              </a:extLst>
            </p:cNvPr>
            <p:cNvCxnSpPr/>
            <p:nvPr/>
          </p:nvCxnSpPr>
          <p:spPr>
            <a:xfrm flipH="1">
              <a:off x="5580979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8449E24-712D-4986-A998-336A049A1F41}"/>
                </a:ext>
              </a:extLst>
            </p:cNvPr>
            <p:cNvCxnSpPr/>
            <p:nvPr/>
          </p:nvCxnSpPr>
          <p:spPr>
            <a:xfrm flipH="1">
              <a:off x="6908847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DAC7AED8-64C5-4C54-B9D1-29D81078A14E}"/>
                </a:ext>
              </a:extLst>
            </p:cNvPr>
            <p:cNvCxnSpPr/>
            <p:nvPr/>
          </p:nvCxnSpPr>
          <p:spPr>
            <a:xfrm flipH="1">
              <a:off x="8236715" y="316280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BAB89AB-875A-4C17-B324-723B506BF414}"/>
              </a:ext>
            </a:extLst>
          </p:cNvPr>
          <p:cNvCxnSpPr/>
          <p:nvPr userDrawn="1"/>
        </p:nvCxnSpPr>
        <p:spPr>
          <a:xfrm>
            <a:off x="3045032" y="303368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4067D7F-7C10-4BF5-9A98-BDD03A83666E}"/>
              </a:ext>
            </a:extLst>
          </p:cNvPr>
          <p:cNvCxnSpPr/>
          <p:nvPr userDrawn="1"/>
        </p:nvCxnSpPr>
        <p:spPr>
          <a:xfrm>
            <a:off x="3045032" y="1845919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75402F3-E7AF-4730-91D3-F68113EF8866}"/>
              </a:ext>
            </a:extLst>
          </p:cNvPr>
          <p:cNvCxnSpPr/>
          <p:nvPr userDrawn="1"/>
        </p:nvCxnSpPr>
        <p:spPr>
          <a:xfrm>
            <a:off x="3045032" y="2617193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93BAA49-6F03-4A97-BC3F-6BEA848BE38A}"/>
              </a:ext>
            </a:extLst>
          </p:cNvPr>
          <p:cNvCxnSpPr/>
          <p:nvPr/>
        </p:nvCxnSpPr>
        <p:spPr>
          <a:xfrm flipH="1">
            <a:off x="420082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A0D4555-F0E0-4490-BB29-7DCF6855ED85}"/>
              </a:ext>
            </a:extLst>
          </p:cNvPr>
          <p:cNvCxnSpPr/>
          <p:nvPr/>
        </p:nvCxnSpPr>
        <p:spPr>
          <a:xfrm flipH="1">
            <a:off x="529048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D0BA532-F802-47CC-A436-9A91427BC813}"/>
              </a:ext>
            </a:extLst>
          </p:cNvPr>
          <p:cNvCxnSpPr/>
          <p:nvPr/>
        </p:nvCxnSpPr>
        <p:spPr>
          <a:xfrm flipH="1">
            <a:off x="664684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AADAFE2-AA3D-434A-AF79-C1E341B17AF9}"/>
              </a:ext>
            </a:extLst>
          </p:cNvPr>
          <p:cNvCxnSpPr/>
          <p:nvPr/>
        </p:nvCxnSpPr>
        <p:spPr>
          <a:xfrm flipH="1">
            <a:off x="751933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65F604C-71DA-4048-A70A-0FDF4AA229E8}"/>
              </a:ext>
            </a:extLst>
          </p:cNvPr>
          <p:cNvGrpSpPr/>
          <p:nvPr userDrawn="1"/>
        </p:nvGrpSpPr>
        <p:grpSpPr>
          <a:xfrm>
            <a:off x="4536100" y="1976595"/>
            <a:ext cx="3811929" cy="509924"/>
            <a:chOff x="4536100" y="1803168"/>
            <a:chExt cx="3811929" cy="509924"/>
          </a:xfrm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35C4B855-5B5A-4DF6-8A72-C6ABC0EEA3A4}"/>
                </a:ext>
              </a:extLst>
            </p:cNvPr>
            <p:cNvCxnSpPr/>
            <p:nvPr/>
          </p:nvCxnSpPr>
          <p:spPr>
            <a:xfrm flipH="1">
              <a:off x="4536100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27668542-FEE1-4534-8A2E-2AFB99EF1257}"/>
                </a:ext>
              </a:extLst>
            </p:cNvPr>
            <p:cNvCxnSpPr/>
            <p:nvPr/>
          </p:nvCxnSpPr>
          <p:spPr>
            <a:xfrm flipH="1">
              <a:off x="5692293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16428EB-D7A9-475A-812E-2076D7574DB6}"/>
                </a:ext>
              </a:extLst>
            </p:cNvPr>
            <p:cNvCxnSpPr/>
            <p:nvPr/>
          </p:nvCxnSpPr>
          <p:spPr>
            <a:xfrm flipH="1">
              <a:off x="7020161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4A20560E-F9DD-4D37-928B-1BFEE7DA84EE}"/>
                </a:ext>
              </a:extLst>
            </p:cNvPr>
            <p:cNvCxnSpPr/>
            <p:nvPr/>
          </p:nvCxnSpPr>
          <p:spPr>
            <a:xfrm flipH="1">
              <a:off x="8348029" y="1803168"/>
              <a:ext cx="0" cy="50992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1CA923E-F3F3-4E3A-BBD6-9C307EB31F6E}"/>
              </a:ext>
            </a:extLst>
          </p:cNvPr>
          <p:cNvCxnSpPr/>
          <p:nvPr userDrawn="1"/>
        </p:nvCxnSpPr>
        <p:spPr>
          <a:xfrm>
            <a:off x="3045032" y="3392445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35BAC2F6-AE0D-4A0A-9E24-869470A5371D}"/>
              </a:ext>
            </a:extLst>
          </p:cNvPr>
          <p:cNvCxnSpPr/>
          <p:nvPr userDrawn="1"/>
        </p:nvCxnSpPr>
        <p:spPr>
          <a:xfrm>
            <a:off x="3045032" y="4167697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E96C8BC9-AB0E-4638-9FD1-AB70F155EF31}"/>
              </a:ext>
            </a:extLst>
          </p:cNvPr>
          <p:cNvCxnSpPr/>
          <p:nvPr userDrawn="1"/>
        </p:nvCxnSpPr>
        <p:spPr>
          <a:xfrm>
            <a:off x="3045032" y="4942949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020A178-D87F-400B-B7D4-12C6F82C7CD3}"/>
              </a:ext>
            </a:extLst>
          </p:cNvPr>
          <p:cNvCxnSpPr/>
          <p:nvPr userDrawn="1"/>
        </p:nvCxnSpPr>
        <p:spPr>
          <a:xfrm>
            <a:off x="3045032" y="5718201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65011F0-B932-4EB6-B82A-CE2D94F05876}"/>
              </a:ext>
            </a:extLst>
          </p:cNvPr>
          <p:cNvCxnSpPr/>
          <p:nvPr userDrawn="1"/>
        </p:nvCxnSpPr>
        <p:spPr>
          <a:xfrm>
            <a:off x="3045032" y="6561039"/>
            <a:ext cx="6606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7">
            <a:extLst>
              <a:ext uri="{FF2B5EF4-FFF2-40B4-BE49-F238E27FC236}">
                <a16:creationId xmlns:a16="http://schemas.microsoft.com/office/drawing/2014/main" id="{40BADB79-1A01-4F5C-8F23-3EEE57041E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573CEB6-052E-42C1-BC3B-B184ADA38FEE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  <p:sp>
        <p:nvSpPr>
          <p:cNvPr id="35" name="액자 34">
            <a:extLst>
              <a:ext uri="{FF2B5EF4-FFF2-40B4-BE49-F238E27FC236}">
                <a16:creationId xmlns:a16="http://schemas.microsoft.com/office/drawing/2014/main" id="{259999E4-4DF3-4DCD-96A0-76C3A8CF29F5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10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E025B69-3E9B-4C22-897B-4DAF29961556}"/>
              </a:ext>
            </a:extLst>
          </p:cNvPr>
          <p:cNvSpPr/>
          <p:nvPr userDrawn="1"/>
        </p:nvSpPr>
        <p:spPr>
          <a:xfrm>
            <a:off x="0" y="0"/>
            <a:ext cx="2727037" cy="68579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78E75A9-3AE4-459F-B91B-66C8C38AC386}"/>
              </a:ext>
            </a:extLst>
          </p:cNvPr>
          <p:cNvSpPr/>
          <p:nvPr userDrawn="1"/>
        </p:nvSpPr>
        <p:spPr>
          <a:xfrm>
            <a:off x="122784" y="144740"/>
            <a:ext cx="2481468" cy="3902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EE52BEE8-8F13-4FEB-914B-28398B4A1AED}"/>
              </a:ext>
            </a:extLst>
          </p:cNvPr>
          <p:cNvCxnSpPr/>
          <p:nvPr userDrawn="1"/>
        </p:nvCxnSpPr>
        <p:spPr>
          <a:xfrm>
            <a:off x="342355" y="2019894"/>
            <a:ext cx="2018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FF12237-BCF5-4960-979E-6BC235740858}"/>
              </a:ext>
            </a:extLst>
          </p:cNvPr>
          <p:cNvCxnSpPr/>
          <p:nvPr userDrawn="1"/>
        </p:nvCxnSpPr>
        <p:spPr>
          <a:xfrm>
            <a:off x="342355" y="2641541"/>
            <a:ext cx="2018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53B97D7F-E795-4CC4-8E45-C128940E8BE8}"/>
              </a:ext>
            </a:extLst>
          </p:cNvPr>
          <p:cNvCxnSpPr/>
          <p:nvPr userDrawn="1"/>
        </p:nvCxnSpPr>
        <p:spPr>
          <a:xfrm>
            <a:off x="342355" y="3154230"/>
            <a:ext cx="1256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22A0D663-5719-46A0-88D7-1576F7376B15}"/>
              </a:ext>
            </a:extLst>
          </p:cNvPr>
          <p:cNvCxnSpPr/>
          <p:nvPr userDrawn="1"/>
        </p:nvCxnSpPr>
        <p:spPr>
          <a:xfrm>
            <a:off x="342355" y="3740744"/>
            <a:ext cx="20180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744267C-DA9C-45F3-9B5B-C45E8005E6BD}"/>
              </a:ext>
            </a:extLst>
          </p:cNvPr>
          <p:cNvCxnSpPr/>
          <p:nvPr userDrawn="1"/>
        </p:nvCxnSpPr>
        <p:spPr>
          <a:xfrm flipH="1">
            <a:off x="8559460" y="1205319"/>
            <a:ext cx="0" cy="509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814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A9DA51A-9C74-4472-9707-937DADE4A35C}"/>
              </a:ext>
            </a:extLst>
          </p:cNvPr>
          <p:cNvSpPr/>
          <p:nvPr userDrawn="1"/>
        </p:nvSpPr>
        <p:spPr>
          <a:xfrm>
            <a:off x="52316" y="2654823"/>
            <a:ext cx="9801368" cy="736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4DAC57-F8C8-4E01-A8EB-D7A4FCC378E6}"/>
              </a:ext>
            </a:extLst>
          </p:cNvPr>
          <p:cNvSpPr/>
          <p:nvPr userDrawn="1"/>
        </p:nvSpPr>
        <p:spPr>
          <a:xfrm>
            <a:off x="52316" y="1167217"/>
            <a:ext cx="9801368" cy="736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6CEA968C-AC05-4011-9CD0-BD0A0A0C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5D87CC7-1201-4B75-BCDC-43AD4538C711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70B984A1-8985-4863-B1F4-7ECE33347C5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10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161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액자 6">
            <a:extLst>
              <a:ext uri="{FF2B5EF4-FFF2-40B4-BE49-F238E27FC236}">
                <a16:creationId xmlns:a16="http://schemas.microsoft.com/office/drawing/2014/main" id="{A9DA6108-43DF-43EF-9C70-691AFB2409F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10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109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>
              <a:solidFill>
                <a:srgbClr val="0575F3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4136880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2">
            <a:extLst>
              <a:ext uri="{FF2B5EF4-FFF2-40B4-BE49-F238E27FC236}">
                <a16:creationId xmlns:a16="http://schemas.microsoft.com/office/drawing/2014/main" id="{4C35B2C1-5E07-4840-9B66-C57C1E2336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17078472"/>
              </p:ext>
            </p:extLst>
          </p:nvPr>
        </p:nvGraphicFramePr>
        <p:xfrm>
          <a:off x="589934" y="2034665"/>
          <a:ext cx="8620432" cy="403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108">
                  <a:extLst>
                    <a:ext uri="{9D8B030D-6E8A-4147-A177-3AD203B41FA5}">
                      <a16:colId xmlns:a16="http://schemas.microsoft.com/office/drawing/2014/main" val="1285651773"/>
                    </a:ext>
                  </a:extLst>
                </a:gridCol>
                <a:gridCol w="2155108">
                  <a:extLst>
                    <a:ext uri="{9D8B030D-6E8A-4147-A177-3AD203B41FA5}">
                      <a16:colId xmlns:a16="http://schemas.microsoft.com/office/drawing/2014/main" val="851584435"/>
                    </a:ext>
                  </a:extLst>
                </a:gridCol>
                <a:gridCol w="2155108">
                  <a:extLst>
                    <a:ext uri="{9D8B030D-6E8A-4147-A177-3AD203B41FA5}">
                      <a16:colId xmlns:a16="http://schemas.microsoft.com/office/drawing/2014/main" val="4117047455"/>
                    </a:ext>
                  </a:extLst>
                </a:gridCol>
                <a:gridCol w="2155108">
                  <a:extLst>
                    <a:ext uri="{9D8B030D-6E8A-4147-A177-3AD203B41FA5}">
                      <a16:colId xmlns:a16="http://schemas.microsoft.com/office/drawing/2014/main" val="1660693357"/>
                    </a:ext>
                  </a:extLst>
                </a:gridCol>
              </a:tblGrid>
              <a:tr h="423918">
                <a:tc>
                  <a:txBody>
                    <a:bodyPr/>
                    <a:lstStyle/>
                    <a:p>
                      <a:pPr algn="ctr" eaLnBrk="1" latinLnBrk="1" hangingPunct="1"/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1200" spc="-50" baseline="0">
                          <a:solidFill>
                            <a:schemeClr val="bg1"/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71465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8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579542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43789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56995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328857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456603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27393"/>
                  </a:ext>
                </a:extLst>
              </a:tr>
              <a:tr h="51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kern="1200" spc="-5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 spc="-5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THE정고딕120" pitchFamily="18" charset="-127"/>
                          <a:cs typeface="+mn-cs"/>
                        </a:rPr>
                        <a:t>Sample Text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86171"/>
                  </a:ext>
                </a:extLst>
              </a:tr>
            </a:tbl>
          </a:graphicData>
        </a:graphic>
      </p:graphicFrame>
      <p:sp>
        <p:nvSpPr>
          <p:cNvPr id="8" name="텍스트 개체 틀 3">
            <a:extLst>
              <a:ext uri="{FF2B5EF4-FFF2-40B4-BE49-F238E27FC236}">
                <a16:creationId xmlns:a16="http://schemas.microsoft.com/office/drawing/2014/main" id="{5E7FA527-F41F-4936-94B2-F92218AB2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ko-KR" sz="1600" b="1" kern="0" spc="-150" baseline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ko-KR" altLang="en-US"/>
              <a:t>마스터 텍스트 스타일을 편집하려면 클릭</a:t>
            </a:r>
            <a:r>
              <a:rPr lang="en-US" altLang="ko-KR"/>
              <a:t>16pt</a:t>
            </a:r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AE98900-8692-49D9-94F2-9460C50F89D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10" name="액자 48">
              <a:extLst>
                <a:ext uri="{FF2B5EF4-FFF2-40B4-BE49-F238E27FC236}">
                  <a16:creationId xmlns:a16="http://schemas.microsoft.com/office/drawing/2014/main" id="{4FD84485-C4D6-494C-94A0-ACC5AE2FBCB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57C4BFED-ADB6-42F7-8170-70DD447A3C0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0658326-4E8C-46F7-A317-8CC600DE1FF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13" name="액자 48">
              <a:extLst>
                <a:ext uri="{FF2B5EF4-FFF2-40B4-BE49-F238E27FC236}">
                  <a16:creationId xmlns:a16="http://schemas.microsoft.com/office/drawing/2014/main" id="{906A3787-45A3-43BE-8456-B01900B8139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액자 48">
              <a:extLst>
                <a:ext uri="{FF2B5EF4-FFF2-40B4-BE49-F238E27FC236}">
                  <a16:creationId xmlns:a16="http://schemas.microsoft.com/office/drawing/2014/main" id="{539AC170-457E-46D1-BA48-FC05DA85DE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자유형 8">
            <a:extLst>
              <a:ext uri="{FF2B5EF4-FFF2-40B4-BE49-F238E27FC236}">
                <a16:creationId xmlns:a16="http://schemas.microsoft.com/office/drawing/2014/main" id="{E56E0B10-3FA7-4884-807D-FA3F0E9F32C5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603C5D8-2670-40F3-A1DB-0E0E50973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타이틀을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FB2709-5FC2-4B3E-837A-3E549DF7C215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ko-KR" altLang="en-US"/>
          </a:p>
        </p:txBody>
      </p:sp>
      <p:sp>
        <p:nvSpPr>
          <p:cNvPr id="18" name="자유형 8">
            <a:extLst>
              <a:ext uri="{FF2B5EF4-FFF2-40B4-BE49-F238E27FC236}">
                <a16:creationId xmlns:a16="http://schemas.microsoft.com/office/drawing/2014/main" id="{93D0F916-690E-429F-9598-F2A311C6FC3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199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2BF00BC-05FE-4BD4-8055-8F8233492F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9BC8413-57B1-4DF4-AD9A-6BE6FA4DF9B2}"/>
              </a:ext>
            </a:extLst>
          </p:cNvPr>
          <p:cNvSpPr/>
          <p:nvPr userDrawn="1"/>
        </p:nvSpPr>
        <p:spPr>
          <a:xfrm>
            <a:off x="8254167" y="6586877"/>
            <a:ext cx="1538242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>
              <a:spcBef>
                <a:spcPts val="200"/>
              </a:spcBef>
            </a:pPr>
            <a:r>
              <a:rPr lang="en-US" altLang="ko-KR" sz="65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ⓒ SOFTCAMP Co.,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95551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A4A24E-581F-45B1-9EAB-945FF937015F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09F53-59D5-47D6-B791-5D681FA539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55" r:id="rId2"/>
    <p:sldLayoutId id="2147483778" r:id="rId3"/>
    <p:sldLayoutId id="2147483779" r:id="rId4"/>
    <p:sldLayoutId id="2147483780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1D4CADF1-9C65-4EC6-BE80-6BC9C63A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3" y="1444759"/>
            <a:ext cx="5669567" cy="1843448"/>
          </a:xfrm>
        </p:spPr>
        <p:txBody>
          <a:bodyPr/>
          <a:lstStyle/>
          <a:p>
            <a:r>
              <a:rPr lang="en-US" altLang="ko-KR"/>
              <a:t>DRM</a:t>
            </a:r>
            <a:r>
              <a:rPr lang="ko-KR" altLang="en-US"/>
              <a:t> </a:t>
            </a:r>
            <a:br>
              <a:rPr lang="en-US" altLang="ko-KR"/>
            </a:br>
            <a:r>
              <a:rPr lang="ko-KR" altLang="en-US"/>
              <a:t>테스트 결과서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9D8D8C9-7531-492F-A2CB-6E5CA241CA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>
                <a:latin typeface="Arial" panose="020B0604020202020204" pitchFamily="34" charset="0"/>
              </a:rPr>
              <a:t>2023.06</a:t>
            </a:r>
          </a:p>
        </p:txBody>
      </p:sp>
    </p:spTree>
    <p:extLst>
      <p:ext uri="{BB962C8B-B14F-4D97-AF65-F5344CB8AC3E}">
        <p14:creationId xmlns:p14="http://schemas.microsoft.com/office/powerpoint/2010/main" val="19236480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97239218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DRM-007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err="1"/>
                        <a:t>AdobeReader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AdobeReader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60" y="3985989"/>
            <a:ext cx="695111" cy="8052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C0E2837-D780-92D5-641C-7E7A2B7A1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61" y="3115838"/>
            <a:ext cx="3948714" cy="2527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7181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43546755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DRM-008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정책 수신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변경된 정책에 대해 정상적으로 수신되는지 확인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트레이 메뉴 </a:t>
                      </a:r>
                      <a:r>
                        <a:rPr lang="en-US" altLang="ko-KR" sz="1000"/>
                        <a:t>– </a:t>
                      </a:r>
                      <a:r>
                        <a:rPr lang="ko-KR" altLang="en-US" sz="1000"/>
                        <a:t>문서보안 아이콘에서 </a:t>
                      </a:r>
                      <a:r>
                        <a:rPr lang="en-US" altLang="ko-KR" sz="1000"/>
                        <a:t>[</a:t>
                      </a:r>
                      <a:r>
                        <a:rPr lang="ko-KR" altLang="en-US" sz="1000"/>
                        <a:t>정책 받아오기</a:t>
                      </a:r>
                      <a:r>
                        <a:rPr lang="en-US" altLang="ko-KR" sz="1000"/>
                        <a:t>]</a:t>
                      </a:r>
                      <a:r>
                        <a:rPr lang="ko-KR" altLang="en-US" sz="1000"/>
                        <a:t> 메뉴를 통해 변경된 정책이 수신되는지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2148017" y="3348379"/>
            <a:ext cx="2187146" cy="1877780"/>
            <a:chOff x="2148017" y="3348379"/>
            <a:chExt cx="2187146" cy="187778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017" y="3348379"/>
              <a:ext cx="2187146" cy="18777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2842055" y="3789404"/>
              <a:ext cx="815546" cy="1647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027" y="3661122"/>
            <a:ext cx="2690942" cy="1252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0969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84742641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DRM-009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문서 권한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설정된 권한과 같이 동작이 되는지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보안문서 생성 시 권한을 설정하여 설정된 권한대로 보안문서가 제어되는지 확인</a:t>
                      </a:r>
                      <a:r>
                        <a:rPr lang="en-US" altLang="ko-KR" sz="1000"/>
                        <a:t>.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EA75C161-8AE9-378F-8193-270089D1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29" y="3083806"/>
            <a:ext cx="1942605" cy="26658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73" y="3865733"/>
            <a:ext cx="2213919" cy="10629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941" y="3713083"/>
            <a:ext cx="2202849" cy="13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0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544388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DRM-010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기타 정책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캡처 툴 제어 및 프린트 스크린 키 정책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캡처 툴 제어 정책에 따른 동작이 정상적으로 제어 되는지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BCE9693F-7538-0DDE-2242-9179A83A5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14" y="3089776"/>
            <a:ext cx="5041037" cy="2606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49734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00719040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기타 정책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대한 복사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붙여넣기 정책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클립보드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정책에 따른 클립보드 제어 동작 확인</a:t>
                      </a:r>
                      <a:r>
                        <a:rPr lang="en-US" altLang="ko-KR" sz="1000"/>
                        <a:t>.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08A3EE8F-59B9-D7C2-1648-7F4BF6C4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872" y="3116078"/>
            <a:ext cx="3566256" cy="2420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36814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9472101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삭제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제어판을 통한 삭제 권한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삭제 정책에 따른 삭제 가능 여부 확인</a:t>
                      </a:r>
                      <a:r>
                        <a:rPr lang="en-US" altLang="ko-KR" sz="1000"/>
                        <a:t>.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0F170E2-EBDF-B4CB-FB1A-B972581A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14" y="3760431"/>
            <a:ext cx="3419475" cy="1219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17FF094-4996-21AA-FB67-B929BD5D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67" y="3669943"/>
            <a:ext cx="3638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29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94438105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DRM-013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일괄암호화 툴을 통한 신규 보안 문서 변환 처리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일괄암호화 툴을 통해 기존 암호화 문서인 경우 신규 보안문서로 변환 처리 여부 확인</a:t>
                      </a:r>
                      <a:endParaRPr lang="en-US" altLang="ko-KR" sz="1000" dirty="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변환 과정 중 오류로 인한 파일 손실을 최소화하기 위해 기존 문서는 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BAK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로 저장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차후 정리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삭제</a:t>
                      </a:r>
                      <a:r>
                        <a:rPr kumimoji="0" lang="en-US" altLang="ko-KR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필요</a:t>
                      </a:r>
                      <a:endParaRPr kumimoji="0" lang="ko-KR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DFA9491D-D33B-CCBB-7593-5B574EAC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1" y="3284984"/>
            <a:ext cx="4176463" cy="23383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19540F7-C377-AF89-C771-BA71A805C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088" y="3068960"/>
            <a:ext cx="3303361" cy="2554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40971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PMS(DRM</a:t>
            </a:r>
            <a:r>
              <a:rPr lang="ko-KR" altLang="en-US"/>
              <a:t> </a:t>
            </a:r>
            <a:r>
              <a:rPr lang="en-US" altLang="ko-KR"/>
              <a:t>Console)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30977741"/>
              </p:ext>
            </p:extLst>
          </p:nvPr>
        </p:nvGraphicFramePr>
        <p:xfrm>
          <a:off x="285750" y="1162050"/>
          <a:ext cx="9360645" cy="537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PMS-001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통한 접속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문서보안 관리자 콘솔 접속 테스트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7DC8D44-1270-82EB-4D7E-7FFB4686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3030806"/>
            <a:ext cx="1945507" cy="26863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B3F7B9F-9B62-4215-2A4C-85AD533F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96" y="3030806"/>
            <a:ext cx="3751388" cy="2712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709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기능 별 테스트 </a:t>
            </a:r>
            <a:r>
              <a:rPr lang="en-US" altLang="ko-KR"/>
              <a:t>– PMS(DRM</a:t>
            </a:r>
            <a:r>
              <a:rPr lang="ko-KR" altLang="en-US"/>
              <a:t> </a:t>
            </a:r>
            <a:r>
              <a:rPr lang="en-US" altLang="ko-KR"/>
              <a:t>Console)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73133798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PMS-002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정책 설정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변경하고자 하는 정책에 대해 설정 가능 여부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콘솔 내 정책 변경에 대한 동작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112" y="3259471"/>
            <a:ext cx="2624018" cy="21732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3115754"/>
            <a:ext cx="4261721" cy="2578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66230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AMS(</a:t>
            </a:r>
            <a:r>
              <a:rPr lang="ko-KR" altLang="en-US"/>
              <a:t>승인반출시스템</a:t>
            </a:r>
            <a:r>
              <a:rPr lang="en-US" altLang="ko-KR"/>
              <a:t>)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27307931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AMS(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승인반출시스템</a:t>
                      </a: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클라이언트와 연동되어 자동 로그인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 err="1"/>
                        <a:t>우클릭 메뉴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트레이 메뉴를 통한 승인반출시스템 접속 테스트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1" y="3293517"/>
            <a:ext cx="2975044" cy="2173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49CF7A7-70F5-14E9-C065-A4731058E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25" y="2992404"/>
            <a:ext cx="3358304" cy="2766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1703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단위 테스트 항목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E171504-2374-F428-4DC9-D7F1392F6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07503"/>
              </p:ext>
            </p:extLst>
          </p:nvPr>
        </p:nvGraphicFramePr>
        <p:xfrm>
          <a:off x="272875" y="1103361"/>
          <a:ext cx="9360648" cy="417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테스트</a:t>
                      </a:r>
                      <a:r>
                        <a:rPr lang="en-US" altLang="ko-KR" sz="105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ko-KR" altLang="en-US" sz="1050">
                        <a:solidFill>
                          <a:schemeClr val="bg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DRM-001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DRM-002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로그인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로그아웃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DRM-003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err="1"/>
                        <a:t>우클릭 동작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일반문서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보안문서에 대해 문서보안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DRM-004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MS Office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DRM-005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한글 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DRM-006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메모장 문서에 대한 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복호화 동작 테스트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DRM-007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AdobeReader 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문서에 대한 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복호화 동작 테스트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5804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DRM-008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정책 수신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변경된 정책에 대해 정상적으로 수신되는지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63020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DRM-009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 권한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설정된 권한과 같이 동작이 되는지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13985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DRM-010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기타 정책 제어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캡처 툴 제어 및 프린트 스크린 키 정책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보안문서에 대한 복사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붙여넣기 정책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클립보드 제어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02973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관리자 페이지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삭제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제어판을 통한 삭제 권한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DRM-013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문서변환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일괄암호화 툴을 통한 신규 보안 문서 변환 처리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38244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PMS-001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Console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관리자 콘솔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통한 접속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PMS-002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관리자 페이지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정책 설정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변경하고자 하는 정책에 대해 설정 가능 여부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AMS-001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AMS(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승인반출시스템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클라이언트와 연동되어 자동 로그인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69177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AMS-002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암호화 해제 요청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결재 신청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완료 처리가 정상적으로 이루어 지는지 확인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01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040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AMS(</a:t>
            </a:r>
            <a:r>
              <a:rPr lang="ko-KR" altLang="en-US"/>
              <a:t>승인반출시스템</a:t>
            </a:r>
            <a:r>
              <a:rPr lang="en-US" altLang="ko-KR"/>
              <a:t>)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4823490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AMS(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승인반출시스템</a:t>
                      </a: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암호화 해제 요청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결재 신청</a:t>
                      </a:r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완료 처리가 정상적으로 이루어 지는지 확인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결재 신청을 통한 암호화 해제가 정상적으로 이루어 지는지 테스트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" y="3308814"/>
            <a:ext cx="2877831" cy="2209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67" y="3308814"/>
            <a:ext cx="3102954" cy="2209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69" y="3308814"/>
            <a:ext cx="2877830" cy="2209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20974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</a:t>
                      </a:r>
                      <a:r>
                        <a:rPr lang="ko-KR" altLang="en-US" sz="1000"/>
                        <a:t>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</a:t>
                      </a:r>
                      <a:r>
                        <a:rPr lang="ko-KR" altLang="en-US" sz="1000"/>
                        <a:t>클라이언트 설치파일에 대해 정상 설치에 대한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60" y="3728497"/>
            <a:ext cx="1104900" cy="10572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33" y="3557048"/>
            <a:ext cx="6686550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64702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</a:t>
                      </a:r>
                      <a:r>
                        <a:rPr lang="ko-KR" altLang="en-US" sz="1000"/>
                        <a:t> 클라이언트 실행</a:t>
                      </a:r>
                      <a:r>
                        <a:rPr lang="ko-KR" altLang="en-US" sz="1000" baseline="0"/>
                        <a:t> </a:t>
                      </a:r>
                      <a:r>
                        <a:rPr lang="ko-KR" altLang="en-US" sz="1000"/>
                        <a:t>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</a:t>
                      </a:r>
                      <a:r>
                        <a:rPr lang="ko-KR" altLang="en-US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</a:t>
                      </a:r>
                      <a:r>
                        <a:rPr lang="ko-KR" altLang="en-US" sz="1000"/>
                        <a:t>클라이언트 설치파일에 대해 정상 실행에 대한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508" y="3192675"/>
            <a:ext cx="3457391" cy="241627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1516063" y="3972185"/>
            <a:ext cx="1276350" cy="857250"/>
            <a:chOff x="3359696" y="1588140"/>
            <a:chExt cx="1276350" cy="85725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9696" y="1588140"/>
              <a:ext cx="1276350" cy="857250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3807920" y="2052750"/>
              <a:ext cx="360040" cy="351142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3022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err="1"/>
                        <a:t>우클릭 동작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트레이 아이콘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트레이 아이콘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1285801" y="3821987"/>
            <a:ext cx="2596111" cy="1085085"/>
            <a:chOff x="3192239" y="1275463"/>
            <a:chExt cx="2596111" cy="1085085"/>
          </a:xfrm>
        </p:grpSpPr>
        <p:grpSp>
          <p:nvGrpSpPr>
            <p:cNvPr id="8" name="그룹 7"/>
            <p:cNvGrpSpPr/>
            <p:nvPr/>
          </p:nvGrpSpPr>
          <p:grpSpPr>
            <a:xfrm>
              <a:off x="3192239" y="1503298"/>
              <a:ext cx="1276350" cy="857250"/>
              <a:chOff x="3359696" y="1588140"/>
              <a:chExt cx="1276350" cy="857250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59696" y="1588140"/>
                <a:ext cx="1276350" cy="857250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3807920" y="2052750"/>
                <a:ext cx="360040" cy="351142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rgbClr val="FFFFFF"/>
                    </a:solidFill>
                    <a:latin typeface="맑은 고딕" panose="020F0302020204030204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5275" y="1278157"/>
              <a:ext cx="1743075" cy="962025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4026998" y="1275463"/>
              <a:ext cx="1761352" cy="22783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08" y="3192675"/>
            <a:ext cx="3457391" cy="24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61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SPK-004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실시간 감시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실시간 감시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9" y="3368877"/>
            <a:ext cx="2934445" cy="20482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90" y="3368877"/>
            <a:ext cx="2934445" cy="20482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6" y="3368877"/>
            <a:ext cx="2930767" cy="20431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86929" y="4451230"/>
            <a:ext cx="724619" cy="1380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1147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SPK-005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전체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6" y="3368877"/>
            <a:ext cx="2930767" cy="2043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48" y="3368877"/>
            <a:ext cx="2914530" cy="20431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73" y="3368877"/>
            <a:ext cx="2923431" cy="20431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086929" y="3812876"/>
            <a:ext cx="724619" cy="5348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2494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SPK-006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전체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6" y="3368877"/>
            <a:ext cx="2930767" cy="20431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863307" y="3812874"/>
            <a:ext cx="724619" cy="5348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rgbClr val="FFFFFF"/>
                </a:solidFill>
                <a:latin typeface="맑은 고딕" panose="020F0302020204030204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29" y="3370168"/>
            <a:ext cx="2930767" cy="20581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72" y="3372750"/>
            <a:ext cx="2930767" cy="20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37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SPK-007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예약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431525" y="3477234"/>
            <a:ext cx="2096719" cy="1471521"/>
            <a:chOff x="326906" y="2997941"/>
            <a:chExt cx="2930767" cy="20431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906" y="2997941"/>
              <a:ext cx="2930767" cy="20431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2464607" y="3444613"/>
              <a:ext cx="724619" cy="5348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31" y="3488040"/>
            <a:ext cx="2096719" cy="14705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126" y="3488040"/>
            <a:ext cx="2092729" cy="146964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287" y="3486161"/>
            <a:ext cx="2101796" cy="14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28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SPK-008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검사 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강제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강제 검사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7" y="3295443"/>
            <a:ext cx="2982966" cy="209219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64" y="3299185"/>
            <a:ext cx="2975480" cy="208845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595" y="3295443"/>
            <a:ext cx="2975480" cy="20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039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SPK-009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보안 설정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검사 패턴 설정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</a:t>
                      </a:r>
                      <a:r>
                        <a:rPr lang="en-US" altLang="ko-KR" sz="1000" baseline="0"/>
                        <a:t> </a:t>
                      </a:r>
                      <a:r>
                        <a:rPr lang="ko-KR" altLang="en-US" sz="1000" baseline="0"/>
                        <a:t>제공된 </a:t>
                      </a:r>
                      <a:r>
                        <a:rPr lang="ko-KR" altLang="en-US" sz="1000"/>
                        <a:t>개인정보 검색 클라이언트 검사 패턴 설정 </a:t>
                      </a:r>
                      <a:r>
                        <a:rPr lang="ko-KR" altLang="en-US" sz="1000" baseline="0"/>
                        <a:t>동작 확인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637" y="3117910"/>
            <a:ext cx="3677999" cy="257829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00" y="3117910"/>
            <a:ext cx="3565225" cy="132810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99" y="4469585"/>
            <a:ext cx="3565225" cy="12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87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단위 테스트 항목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E171504-2374-F428-4DC9-D7F1392F6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26810"/>
              </p:ext>
            </p:extLst>
          </p:nvPr>
        </p:nvGraphicFramePr>
        <p:xfrm>
          <a:off x="272875" y="1103361"/>
          <a:ext cx="9360648" cy="263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dirty="0">
                          <a:solidFill>
                            <a:schemeClr val="bg1"/>
                          </a:solidFill>
                        </a:rPr>
                        <a:t>테스트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ko-KR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>
                          <a:solidFill>
                            <a:schemeClr val="bg1"/>
                          </a:solidFill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SPK-001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latinLnBrk="1"/>
                      <a:r>
                        <a:rPr lang="en-US" altLang="ko-KR" sz="10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Safe.PrivacyKeeper</a:t>
                      </a:r>
                      <a:r>
                        <a:rPr lang="en-US" altLang="ko-KR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altLang="ko-KR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Client</a:t>
                      </a:r>
                      <a:endParaRPr lang="ko-KR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SPK-002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실행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실행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SPK-003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err="1"/>
                        <a:t>우클릭 동작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트레이 아이콘 </a:t>
                      </a:r>
                      <a:r>
                        <a:rPr lang="ko-KR" altLang="en-US" sz="1000" err="1"/>
                        <a:t>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SPK-004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latinLnBrk="1"/>
                      <a:r>
                        <a:rPr lang="ko-KR" altLang="en-US" sz="1000"/>
                        <a:t>검사 실행</a:t>
                      </a:r>
                    </a:p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실시간 검사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SPK-005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전체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SPK-006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개인정보 </a:t>
                      </a:r>
                      <a:r>
                        <a:rPr lang="ko-KR" altLang="en-US" sz="1000"/>
                        <a:t>검색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클라이언트 선택 폴더 검사 동작 확인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SPK-007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개인정보 </a:t>
                      </a:r>
                      <a:r>
                        <a:rPr lang="ko-KR" altLang="en-US" sz="1000"/>
                        <a:t>검색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클라이언트 예약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58046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SPK-008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개인정보 </a:t>
                      </a:r>
                      <a:r>
                        <a:rPr lang="ko-KR" altLang="en-US" sz="1000"/>
                        <a:t>검색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클라이언트 강제 검사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63020"/>
                  </a:ext>
                </a:extLst>
              </a:tr>
              <a:tr h="257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/>
                        <a:t>SPK-009</a:t>
                      </a:r>
                      <a:endParaRPr lang="en-US" altLang="ko-KR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패턴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검색 클라이언트 검사 패턴 설정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13985"/>
                  </a:ext>
                </a:extLst>
              </a:tr>
              <a:tr h="2205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SPK-010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</a:t>
                      </a:r>
                      <a:endParaRPr lang="ko-KR" altLang="en-U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제외 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검사 제외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980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SPK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SPK-010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개인정보 검색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제외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개인정보 검색 클라이언트 검사 제외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개인정보 검색 클라이언트 검사 제외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33" y="3363361"/>
            <a:ext cx="2930767" cy="20445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86" y="3356554"/>
            <a:ext cx="2936019" cy="20581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6" y="3370168"/>
            <a:ext cx="2930767" cy="2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3846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270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3416926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DRM-001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설치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설치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제공된 문서보안 클라이언트 설치파일에 대해 정상 설치에 대한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9C2EE84A-46F3-6529-B981-CE521FA0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35" y="3225981"/>
            <a:ext cx="3870572" cy="2370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67ED026-A2D7-0F66-4D6C-A874F789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11" y="3225981"/>
            <a:ext cx="3904055" cy="2370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71263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06908427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DRM-002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로그인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문서보안 클라이언트 로그인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로그아웃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문서보안 로그인 </a:t>
                      </a:r>
                      <a:r>
                        <a:rPr lang="en-US" altLang="ko-KR" sz="1000"/>
                        <a:t>/ </a:t>
                      </a:r>
                      <a:r>
                        <a:rPr lang="ko-KR" altLang="en-US" sz="1000"/>
                        <a:t>로그아웃 실행 확인</a:t>
                      </a:r>
                      <a:r>
                        <a:rPr lang="en-US" altLang="ko-KR" sz="1000"/>
                        <a:t>.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E6F680C5-F19F-30A3-DFBF-D60D2DB3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3424617"/>
            <a:ext cx="2654010" cy="17281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A6E46273-A93F-5A10-3CDF-D52B9D0DFD3C}"/>
              </a:ext>
            </a:extLst>
          </p:cNvPr>
          <p:cNvGrpSpPr/>
          <p:nvPr/>
        </p:nvGrpSpPr>
        <p:grpSpPr>
          <a:xfrm>
            <a:off x="5169024" y="3397469"/>
            <a:ext cx="2187146" cy="1877780"/>
            <a:chOff x="2148017" y="3348379"/>
            <a:chExt cx="2187146" cy="187778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DF666F7-D183-2169-28F3-63A9BF2A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8017" y="3348379"/>
              <a:ext cx="2187146" cy="18777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19CCA40-48B8-71AB-0855-7C859C8CC2B9}"/>
                </a:ext>
              </a:extLst>
            </p:cNvPr>
            <p:cNvSpPr/>
            <p:nvPr/>
          </p:nvSpPr>
          <p:spPr>
            <a:xfrm>
              <a:off x="2809555" y="4455647"/>
              <a:ext cx="815546" cy="1647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rgbClr val="FFFFFF"/>
                  </a:solidFill>
                  <a:latin typeface="맑은 고딕" panose="020F0302020204030204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63919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9346045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DRM-003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err="1"/>
                        <a:t>우클릭 동작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일반문서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보안문서에 대해 문서보안 우클릭 메뉴 기능 동작 확인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일반문서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보안문서에 대해 우클릭 메뉴 기능 동작 확인</a:t>
                      </a:r>
                      <a:r>
                        <a:rPr lang="en-US" altLang="ko-KR" sz="1000"/>
                        <a:t>.</a:t>
                      </a:r>
                      <a:endParaRPr lang="ko-KR" altLang="en-US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17" y="3686097"/>
            <a:ext cx="2347910" cy="13164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8" y="3582387"/>
            <a:ext cx="2156655" cy="1518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741" y="3582387"/>
            <a:ext cx="1824308" cy="1523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695" y="3686097"/>
            <a:ext cx="2110251" cy="1316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22452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24989940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DRM-004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MS Office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MS Office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03" y="3973986"/>
            <a:ext cx="2011835" cy="777580"/>
          </a:xfrm>
          <a:prstGeom prst="rect">
            <a:avLst/>
          </a:prstGeom>
          <a:ln>
            <a:noFill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BE0D82-84C6-44CD-8D17-54C28C20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01" y="3133819"/>
            <a:ext cx="2722699" cy="24822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DF43E48-E937-9A80-2945-EC64E3F3C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118" y="3133819"/>
            <a:ext cx="2714579" cy="24822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79C92EB-2DFD-3199-5268-802FE113F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191" y="3133819"/>
            <a:ext cx="2728421" cy="24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16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95211310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DRM-005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한글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한글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03" y="3995008"/>
            <a:ext cx="705104" cy="823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86505AC-1671-DADF-4A32-9D6572545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16" y="3117850"/>
            <a:ext cx="441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87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>
            <a:extLst>
              <a:ext uri="{FF2B5EF4-FFF2-40B4-BE49-F238E27FC236}">
                <a16:creationId xmlns:a16="http://schemas.microsoft.com/office/drawing/2014/main" id="{010E3F7C-5927-41B1-B847-5CE8CEB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기능 별 테스트 </a:t>
            </a:r>
            <a:r>
              <a:rPr lang="en-US" altLang="ko-KR"/>
              <a:t>– DRM </a:t>
            </a:r>
            <a:r>
              <a:rPr lang="ko-KR" altLang="en-US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AB8293-9E47-383A-C0E6-14D910273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72028413"/>
              </p:ext>
            </p:extLst>
          </p:nvPr>
        </p:nvGraphicFramePr>
        <p:xfrm>
          <a:off x="285750" y="1162050"/>
          <a:ext cx="9360645" cy="536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</a:t>
                      </a:r>
                      <a:r>
                        <a:rPr lang="en-US" altLang="ko-KR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ko-KR" altLang="en-US" sz="105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DRM-006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합격여부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O :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△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부분지원 </a:t>
                      </a:r>
                      <a:r>
                        <a:rPr lang="en-US" altLang="ko-KR" sz="1000" baseline="0">
                          <a:solidFill>
                            <a:schemeClr val="tx1"/>
                          </a:solidFill>
                        </a:rPr>
                        <a:t>/ X : </a:t>
                      </a:r>
                      <a:r>
                        <a:rPr lang="ko-KR" altLang="en-US" sz="1000" baseline="0">
                          <a:solidFill>
                            <a:schemeClr val="tx1"/>
                          </a:solidFill>
                        </a:rPr>
                        <a:t>미지원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분류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문서보안 클라이언트</a:t>
                      </a:r>
                      <a:r>
                        <a:rPr lang="en-US" altLang="ko-KR" sz="1000" b="0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0" kern="120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항목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00"/>
                        <a:t>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 상세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메모장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대한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 동작 테스트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내용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86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000"/>
                        <a:t>- </a:t>
                      </a:r>
                      <a:r>
                        <a:rPr lang="ko-KR" altLang="en-US" sz="1000"/>
                        <a:t>메모장</a:t>
                      </a:r>
                      <a:r>
                        <a:rPr lang="en-US" altLang="ko-KR" sz="1000"/>
                        <a:t> </a:t>
                      </a:r>
                      <a:r>
                        <a:rPr lang="ko-KR" altLang="en-US" sz="1000"/>
                        <a:t>문서에 대하여 암</a:t>
                      </a:r>
                      <a:r>
                        <a:rPr lang="en-US" altLang="ko-KR" sz="1000"/>
                        <a:t>/</a:t>
                      </a:r>
                      <a:r>
                        <a:rPr lang="ko-KR" altLang="en-US" sz="1000"/>
                        <a:t>복호화</a:t>
                      </a:r>
                      <a:r>
                        <a:rPr lang="en-US" altLang="ko-KR" sz="1000"/>
                        <a:t>, </a:t>
                      </a:r>
                      <a:r>
                        <a:rPr lang="ko-KR" altLang="en-US" sz="1000"/>
                        <a:t>편집 등 문서 동작 테스트 확인</a:t>
                      </a:r>
                      <a:endParaRPr lang="en-US" altLang="ko-KR" sz="1000"/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00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o-KR" altLang="en-US" sz="105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테스트 결과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475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6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ko-KR" alt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특이사항</a:t>
                      </a: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7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0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2080" marR="132080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88" y="3986560"/>
            <a:ext cx="676936" cy="81944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0D087D8-EADA-79A3-F91B-E1A78395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21" y="3104455"/>
            <a:ext cx="4897977" cy="25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3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964"/>
  <p:tag name="AS_OS" val="Microsoft Windows NT 6.2.9200.0"/>
  <p:tag name="AS_RELEASE_DATE" val="2021.08.14"/>
  <p:tag name="AS_TITLE" val="Aspose.Slides for .NET 2.0"/>
  <p:tag name="AS_VERSION" val="21.8"/>
</p:tagLst>
</file>

<file path=ppt/theme/theme1.xml><?xml version="1.0" encoding="utf-8"?>
<a:theme xmlns:a="http://schemas.openxmlformats.org/drawingml/2006/main" name="1_테마1">
  <a:themeElements>
    <a:clrScheme name="2020소프트캠프">
      <a:dk1>
        <a:sysClr val="windowText" lastClr="000000"/>
      </a:dk1>
      <a:lt1>
        <a:sysClr val="window" lastClr="FFFFFF"/>
      </a:lt1>
      <a:dk2>
        <a:srgbClr val="6A50D8"/>
      </a:dk2>
      <a:lt2>
        <a:srgbClr val="E7E6E6"/>
      </a:lt2>
      <a:accent1>
        <a:srgbClr val="0575F3"/>
      </a:accent1>
      <a:accent2>
        <a:srgbClr val="22A6BE"/>
      </a:accent2>
      <a:accent3>
        <a:srgbClr val="818397"/>
      </a:accent3>
      <a:accent4>
        <a:srgbClr val="081B63"/>
      </a:accent4>
      <a:accent5>
        <a:srgbClr val="EB4E3D"/>
      </a:accent5>
      <a:accent6>
        <a:srgbClr val="F7B909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spc="-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프레젠테이션1" id="{8A1D5680-99EA-42B3-B7EA-740F02526A28}" vid="{75E47997-69DA-402F-89B3-4A8E46AE4B7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302020204030204"/>
        <a:ea typeface="맑은 고딕" panose="020F0302020204030204"/>
        <a:cs typeface="Arial" panose="020B0604020202020204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1F3DEB3AA29E947A2C14828A04BC825" ma:contentTypeVersion="6" ma:contentTypeDescription="새 문서를 만듭니다." ma:contentTypeScope="" ma:versionID="6fffc718538db83e3aed79f687df7d23">
  <xsd:schema xmlns:xsd="http://www.w3.org/2001/XMLSchema" xmlns:xs="http://www.w3.org/2001/XMLSchema" xmlns:p="http://schemas.microsoft.com/office/2006/metadata/properties" xmlns:ns2="6a144222-1db6-4029-b668-2ccd3b2b32ec" targetNamespace="http://schemas.microsoft.com/office/2006/metadata/properties" ma:root="true" ma:fieldsID="7c28e3c7cdad904afd490d616e4f78f7" ns2:_="">
    <xsd:import namespace="6a144222-1db6-4029-b668-2ccd3b2b32ec"/>
    <xsd:element name="properties">
      <xsd:complexType>
        <xsd:sequence>
          <xsd:element name="documentManagement">
            <xsd:complexType>
              <xsd:all>
                <xsd:element ref="ns2:_xad6c__xbd84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b300__xc0c1__xc81c__xd48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4222-1db6-4029-b668-2ccd3b2b32ec" elementFormDefault="qualified">
    <xsd:import namespace="http://schemas.microsoft.com/office/2006/documentManagement/types"/>
    <xsd:import namespace="http://schemas.microsoft.com/office/infopath/2007/PartnerControls"/>
    <xsd:element name="_xad6c__xbd84_" ma:index="8" nillable="true" ma:displayName="구분" ma:format="Dropdown" ma:internalName="_xad6c__xbd84_">
      <xsd:simpleType>
        <xsd:restriction base="dms:Choice">
          <xsd:enumeration value="공통"/>
          <xsd:enumeration value="구축"/>
          <xsd:enumeration value="유지보수"/>
          <xsd:enumeration value="영업"/>
          <xsd:enumeration value="기타"/>
          <xsd:enumeration value="선택 항목 6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b300__xc0c1__xc81c__xd488_" ma:index="12" nillable="true" ma:displayName="제품" ma:format="Dropdown" ma:internalName="_xb300__xc0c1__xc81c__xd488_">
      <xsd:simpleType>
        <xsd:union memberTypes="dms:Text">
          <xsd:simpleType>
            <xsd:restriction base="dms:Choice">
              <xsd:enumeration value="공통"/>
              <xsd:enumeration value="SCI 서버"/>
              <xsd:enumeration value="Document Security"/>
              <xsd:enumeration value="S-Work"/>
              <xsd:enumeration value="승인반출시스템"/>
              <xsd:enumeration value="링커 제품군"/>
              <xsd:enumeration value="DS for Mobile/MAC"/>
              <xsd:enumeration value="Domain Linker"/>
              <xsd:enumeration value="웹 보안"/>
              <xsd:enumeration value="GateXcanner"/>
              <xsd:enumeration value="SHIELDRM"/>
              <xsd:enumeration value="SHIELDrive"/>
              <xsd:enumeration value="SHIELDEX Remote Beowser"/>
              <xsd:enumeration value="SHIELDGate"/>
              <xsd:enumeration value="CypherDocsFlow"/>
              <xsd:enumeration value="SHIELDEX File"/>
              <xsd:enumeration value="Ex-Right"/>
              <xsd:enumeration value="SHIELDWork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b300__xc0c1__xc81c__xd488_ xmlns="6a144222-1db6-4029-b668-2ccd3b2b32ec" xsi:nil="true"/>
    <_xad6c__xbd84_ xmlns="6a144222-1db6-4029-b668-2ccd3b2b32ec" xsi:nil="true"/>
  </documentManagement>
</p:properties>
</file>

<file path=customXml/itemProps1.xml><?xml version="1.0" encoding="utf-8"?>
<ds:datastoreItem xmlns:ds="http://schemas.openxmlformats.org/officeDocument/2006/customXml" ds:itemID="{B4C69EDF-8DD7-4351-B4DD-F6F9F6266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4222-1db6-4029-b668-2ccd3b2b3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C2F2BC-B86E-4D75-A025-3070B8757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216397-C957-425E-B81F-9B3151EFA045}">
  <ds:schemaRefs>
    <ds:schemaRef ds:uri="http://schemas.microsoft.com/office/2006/metadata/properties"/>
    <ds:schemaRef ds:uri="http://schemas.microsoft.com/office/infopath/2007/PartnerControls"/>
    <ds:schemaRef ds:uri="6a144222-1db6-4029-b668-2ccd3b2b32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1785</Words>
  <Application>Microsoft Office PowerPoint</Application>
  <PresentationFormat>A4 용지(210x297mm)</PresentationFormat>
  <Paragraphs>526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12롯데마트드림Medium</vt:lpstr>
      <vt:lpstr>나눔고딕</vt:lpstr>
      <vt:lpstr>맑은 고딕</vt:lpstr>
      <vt:lpstr>Arial</vt:lpstr>
      <vt:lpstr>Calibri</vt:lpstr>
      <vt:lpstr>Wingdings</vt:lpstr>
      <vt:lpstr>1_테마1</vt:lpstr>
      <vt:lpstr>DRM  테스트 결과서</vt:lpstr>
      <vt:lpstr>단위 테스트 항목</vt:lpstr>
      <vt:lpstr>단위 테스트 항목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DRM  </vt:lpstr>
      <vt:lpstr>기능 별 테스트 – PMS(DRM Console)  </vt:lpstr>
      <vt:lpstr>기능 별 테스트 – PMS(DRM Console) </vt:lpstr>
      <vt:lpstr>기능 별 테스트 – AMS(승인반출시스템) </vt:lpstr>
      <vt:lpstr>기능 별 테스트 – AMS(승인반출시스템)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기능 별 테스트 – SPK 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DRM  테스트 결과서</dc:title>
  <dc:creator>koreg</dc:creator>
  <cp:lastModifiedBy>이 하영</cp:lastModifiedBy>
  <cp:revision>8</cp:revision>
  <cp:lastPrinted>2023-05-23T09:28:49Z</cp:lastPrinted>
  <dcterms:created xsi:type="dcterms:W3CDTF">2023-05-23T00:28:49Z</dcterms:created>
  <dcterms:modified xsi:type="dcterms:W3CDTF">2025-09-18T07:48:20Z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0x010100E1F3DEB3AA29E947A2C14828A04BC825</vt:lpwstr>
  </property>
</Properties>
</file>